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732" r:id="rId4"/>
  </p:sldMasterIdLst>
  <p:notesMasterIdLst>
    <p:notesMasterId r:id="rId19"/>
  </p:notesMasterIdLst>
  <p:sldIdLst>
    <p:sldId id="259" r:id="rId5"/>
    <p:sldId id="261" r:id="rId6"/>
    <p:sldId id="260" r:id="rId7"/>
    <p:sldId id="258" r:id="rId8"/>
    <p:sldId id="266" r:id="rId9"/>
    <p:sldId id="268" r:id="rId10"/>
    <p:sldId id="272" r:id="rId11"/>
    <p:sldId id="273" r:id="rId12"/>
    <p:sldId id="264" r:id="rId13"/>
    <p:sldId id="274" r:id="rId14"/>
    <p:sldId id="277" r:id="rId15"/>
    <p:sldId id="276" r:id="rId16"/>
    <p:sldId id="275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3202" autoAdjust="0"/>
  </p:normalViewPr>
  <p:slideViewPr>
    <p:cSldViewPr snapToGrid="0">
      <p:cViewPr>
        <p:scale>
          <a:sx n="75" d="100"/>
          <a:sy n="75" d="100"/>
        </p:scale>
        <p:origin x="485" y="341"/>
      </p:cViewPr>
      <p:guideLst/>
    </p:cSldViewPr>
  </p:slideViewPr>
  <p:outlineViewPr>
    <p:cViewPr>
      <p:scale>
        <a:sx n="33" d="100"/>
        <a:sy n="33" d="100"/>
      </p:scale>
      <p:origin x="0" y="-588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61595-59EE-46FE-9AD4-893BD3CF30D8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6E22B-85CA-45C7-86A8-A17C38B96A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07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0CF70A2-C0AD-4D28-B3EB-C43D221AD3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F3EE984A-7865-4092-9DD1-FA065CFE1A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8" name="Picture 7" descr="A picture containing holding&#10;&#10;Description automatically generated">
              <a:extLst>
                <a:ext uri="{FF2B5EF4-FFF2-40B4-BE49-F238E27FC236}">
                  <a16:creationId xmlns:a16="http://schemas.microsoft.com/office/drawing/2014/main" xmlns="" id="{3B8F172B-7E78-455D-98E3-82DF61843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9" name="Picture 8" descr="A picture containing holding, flower&#10;&#10;Description automatically generated">
              <a:extLst>
                <a:ext uri="{FF2B5EF4-FFF2-40B4-BE49-F238E27FC236}">
                  <a16:creationId xmlns:a16="http://schemas.microsoft.com/office/drawing/2014/main" xmlns="" id="{F50D9895-086D-4E52-B2BB-4B8D7993E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441336E-0F59-4E8E-A2B5-D62EDA7180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27B873BD-A26D-4CB5-BED3-D95C908B8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0" y="1066800"/>
            <a:ext cx="5257800" cy="2833528"/>
          </a:xfrm>
        </p:spPr>
        <p:txBody>
          <a:bodyPr anchor="b">
            <a:normAutofit/>
          </a:bodyPr>
          <a:lstStyle/>
          <a:p>
            <a:pPr algn="l">
              <a:lnSpc>
                <a:spcPct val="100000"/>
              </a:lnSpc>
            </a:pPr>
            <a:endParaRPr lang="en-US" sz="4400" spc="120" dirty="0">
              <a:cs typeface="Posterama" panose="020B0504020200020000" pitchFamily="34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EF5E2EC6-688E-4202-BA23-F29BE1145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599" y="4074784"/>
            <a:ext cx="5257799" cy="1640216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algn="l">
              <a:lnSpc>
                <a:spcPct val="110000"/>
              </a:lnSpc>
            </a:pPr>
            <a:endParaRPr lang="en-US" sz="2200" dirty="0">
              <a:cs typeface="Segoe UI Semilight" panose="020B0402040204020203" pitchFamily="34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D8709CFE-7328-4CEC-A7C8-D6C8B18D6C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3232" y="740664"/>
            <a:ext cx="4745736" cy="539496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429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E62CE4B-3BFB-4501-B59A-0ED68CF612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DF608493-BDCD-43BD-A3CC-24E75027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192"/>
            <a:ext cx="4524956" cy="213055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endParaRPr lang="en-US" spc="120" dirty="0">
              <a:cs typeface="Posterama" panose="020B0504020200020000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F3B9F353-002B-4A4D-A316-70D952EDA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27297"/>
            <a:ext cx="4524664" cy="3412969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>
              <a:lnSpc>
                <a:spcPct val="110000"/>
              </a:lnSpc>
            </a:pPr>
            <a:endParaRPr lang="en-US" sz="1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9890B2B-FFC6-4C7C-A617-67144F1E3C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255" y="0"/>
            <a:ext cx="5115697" cy="685800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8CD8768C-8806-4DE0-82CC-275A2EC6D4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79592" y="740664"/>
            <a:ext cx="2798762" cy="260604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xmlns="" id="{68CB9DF9-86EB-48CF-B212-F2B290C56F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78824" y="740664"/>
            <a:ext cx="2798762" cy="260604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xmlns="" id="{554B2207-3993-41B6-AF63-EBB48DACAB8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79592" y="3529584"/>
            <a:ext cx="2798762" cy="260604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xmlns="" id="{DE0340D8-BC7E-4431-A7A7-8D634C8A19F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69680" y="3529584"/>
            <a:ext cx="2798762" cy="260604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41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A7F5322-A9D1-4D98-A1BC-9178604ABF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E70C34FA-2551-4FBC-8628-350654823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394623"/>
            <a:ext cx="5996619" cy="2131033"/>
          </a:xfrm>
        </p:spPr>
        <p:txBody>
          <a:bodyPr anchor="ctr">
            <a:normAutofit/>
          </a:bodyPr>
          <a:lstStyle/>
          <a:p>
            <a:pPr algn="l"/>
            <a:endParaRPr lang="en-US" sz="4400" dirty="0">
              <a:cs typeface="Posterama" panose="020B0504020200020000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158CD79-85EA-4D75-A743-D3DB777D14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flipV="1">
            <a:off x="8194385" y="20961"/>
            <a:ext cx="3997615" cy="6816079"/>
            <a:chOff x="8059620" y="41922"/>
            <a:chExt cx="3997615" cy="6816077"/>
          </a:xfrm>
        </p:grpSpPr>
        <p:pic>
          <p:nvPicPr>
            <p:cNvPr id="9" name="Picture 8" descr="A picture containing sitting, dark, front, cat&#10;&#10;Description automatically generated">
              <a:extLst>
                <a:ext uri="{FF2B5EF4-FFF2-40B4-BE49-F238E27FC236}">
                  <a16:creationId xmlns:a16="http://schemas.microsoft.com/office/drawing/2014/main" xmlns="" id="{50D423CE-750A-48C7-B236-F510652FED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0" name="Picture 9" descr="A picture containing sitting, dark, front, cat&#10;&#10;Description automatically generated">
              <a:extLst>
                <a:ext uri="{FF2B5EF4-FFF2-40B4-BE49-F238E27FC236}">
                  <a16:creationId xmlns:a16="http://schemas.microsoft.com/office/drawing/2014/main" xmlns="" id="{F198B21E-DBB4-4FAF-85E2-0929E6BFC0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AD9BB445-59C3-4B51-9237-1F7AC9B09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5429" y="381000"/>
            <a:ext cx="3997745" cy="2133600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algn="l">
              <a:lnSpc>
                <a:spcPct val="110000"/>
              </a:lnSpc>
            </a:pPr>
            <a:endParaRPr lang="en-US" sz="2200" dirty="0">
              <a:cs typeface="Segoe UI Semilight" panose="020B0402040204020203" pitchFamily="34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969566B9-A8AF-4476-A32A-4AEFC46430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3816" y="2670048"/>
            <a:ext cx="5175504" cy="3639312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xmlns="" id="{10391AAE-35A8-4BEC-BF35-22153B1436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90488" y="2670048"/>
            <a:ext cx="5175504" cy="3639312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65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819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1359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947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129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798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986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8A7506A-23D3-4E50-B632-7D75C652FB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082A1112-7DAD-487B-84EF-9F2B9F4A61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8" name="Picture 7" descr="A picture containing holding&#10;&#10;Description automatically generated">
              <a:extLst>
                <a:ext uri="{FF2B5EF4-FFF2-40B4-BE49-F238E27FC236}">
                  <a16:creationId xmlns:a16="http://schemas.microsoft.com/office/drawing/2014/main" xmlns="" id="{52E39B3F-C08C-424B-908B-8A3E017C6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9" name="Picture 8" descr="A picture containing holding, flower&#10;&#10;Description automatically generated">
              <a:extLst>
                <a:ext uri="{FF2B5EF4-FFF2-40B4-BE49-F238E27FC236}">
                  <a16:creationId xmlns:a16="http://schemas.microsoft.com/office/drawing/2014/main" xmlns="" id="{80050DD2-3323-4041-91C6-8BFA52F38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FA34E2F-6A4E-4CFF-ACA1-994BA9CED3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84276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A8B9C0BE-DE84-42B6-9610-684AC81E5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4953000" cy="213055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endParaRPr lang="en-US" spc="120" dirty="0">
              <a:cs typeface="Posterama" panose="020B0504020200020000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C95C06E1-E8B8-4F7A-8EB7-E594AFEE6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3352800"/>
            <a:ext cx="4953000" cy="2514600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>
              <a:lnSpc>
                <a:spcPct val="110000"/>
              </a:lnSpc>
            </a:pPr>
            <a:endParaRPr lang="en-US" sz="1800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E340614F-452E-4022-B834-FFDC63466D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84848" y="813816"/>
            <a:ext cx="4617720" cy="2551176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xmlns="" id="{C9F0368A-AE83-428C-ABF7-694386AB62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84848" y="3465576"/>
            <a:ext cx="4617720" cy="2551176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846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2253A4E8-5A11-4C9C-8FC8-9D78AB5D3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7" name="Picture 6" descr="A picture containing holding&#10;&#10;Description automatically generated">
              <a:extLst>
                <a:ext uri="{FF2B5EF4-FFF2-40B4-BE49-F238E27FC236}">
                  <a16:creationId xmlns:a16="http://schemas.microsoft.com/office/drawing/2014/main" xmlns="" id="{77D633C1-4A46-44EA-B1E7-96EA9C44C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8" name="Picture 7" descr="A picture containing holding, flower&#10;&#10;Description automatically generated">
              <a:extLst>
                <a:ext uri="{FF2B5EF4-FFF2-40B4-BE49-F238E27FC236}">
                  <a16:creationId xmlns:a16="http://schemas.microsoft.com/office/drawing/2014/main" xmlns="" id="{89667DF8-B73B-497B-95A4-5212EE667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EA3C8E6-EF45-4F18-A0CB-F0527540D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192"/>
            <a:ext cx="4953000" cy="213055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endParaRPr lang="en-US" spc="120" dirty="0">
              <a:cs typeface="Posterama" panose="020B0504020200020000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50CA1F7B-7E1E-4745-8E06-38C79906E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24912"/>
            <a:ext cx="4952681" cy="3410712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>
              <a:lnSpc>
                <a:spcPct val="110000"/>
              </a:lnSpc>
            </a:pPr>
            <a:endParaRPr lang="en-US" sz="180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C027CA11-7EE7-4C3B-AF4D-F50756E4EF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86600" y="568324"/>
            <a:ext cx="4727448" cy="57150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269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29FC3DD-D5CF-4D3A-AD62-2D9AD0EA2D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3A543720-E70E-42D7-9835-39FDFE40F0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477000" y="0"/>
            <a:ext cx="5711952" cy="5071492"/>
            <a:chOff x="4464881" y="0"/>
            <a:chExt cx="7724071" cy="6858000"/>
          </a:xfrm>
        </p:grpSpPr>
        <p:pic>
          <p:nvPicPr>
            <p:cNvPr id="8" name="Picture 7" descr="A picture containing holding&#10;&#10;Description automatically generated">
              <a:extLst>
                <a:ext uri="{FF2B5EF4-FFF2-40B4-BE49-F238E27FC236}">
                  <a16:creationId xmlns:a16="http://schemas.microsoft.com/office/drawing/2014/main" xmlns="" id="{7D5BA9D0-B4FD-4CD7-8F18-76506E972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9" name="Picture 8" descr="A picture containing holding, flower&#10;&#10;Description automatically generated">
              <a:extLst>
                <a:ext uri="{FF2B5EF4-FFF2-40B4-BE49-F238E27FC236}">
                  <a16:creationId xmlns:a16="http://schemas.microsoft.com/office/drawing/2014/main" xmlns="" id="{7D2067D9-0848-4BAA-996E-BE1236E04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1B87D7AA-E59B-441F-B5EC-E9828C1ED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876" y="304801"/>
            <a:ext cx="9601200" cy="2301875"/>
          </a:xfrm>
        </p:spPr>
        <p:txBody>
          <a:bodyPr anchor="b">
            <a:normAutofit/>
          </a:bodyPr>
          <a:lstStyle>
            <a:lvl1pPr algn="ctr">
              <a:defRPr/>
            </a:lvl1pPr>
          </a:lstStyle>
          <a:p>
            <a:pPr>
              <a:lnSpc>
                <a:spcPct val="100000"/>
              </a:lnSpc>
            </a:pPr>
            <a:endParaRPr lang="en-US" sz="4400" spc="120" dirty="0">
              <a:cs typeface="Posterama" panose="020B0504020200020000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70806D6C-F8DC-4FFA-9381-5620B7391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976" y="2743201"/>
            <a:ext cx="8763001" cy="9144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>
              <a:lnSpc>
                <a:spcPct val="110000"/>
              </a:lnSpc>
            </a:pPr>
            <a:endParaRPr lang="en-US" sz="2200" dirty="0">
              <a:cs typeface="Segoe UI Semilight" panose="020B0402040204020203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A5095252-A020-4AA1-9BB3-013288AE3F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886200"/>
            <a:ext cx="4059936" cy="29718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xmlns="" id="{17FBAD15-0D00-46EC-B530-EF6195F42D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0792" y="3886200"/>
            <a:ext cx="4087368" cy="29718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xmlns="" id="{0F93F034-901D-43B1-89E9-6291A86787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32064" y="3886200"/>
            <a:ext cx="4059936" cy="29718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522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06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xmlns="" id="{A342208A-7F52-4C16-BF8A-A70CD85DC1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4202" y="2659090"/>
            <a:ext cx="2624328" cy="180136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" name="Text Placeholder 28">
            <a:extLst>
              <a:ext uri="{FF2B5EF4-FFF2-40B4-BE49-F238E27FC236}">
                <a16:creationId xmlns:a16="http://schemas.microsoft.com/office/drawing/2014/main" xmlns="" id="{59209785-A2FF-4005-B08B-066B494ED5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677" y="4749272"/>
            <a:ext cx="2624328" cy="34766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xmlns="" id="{093D08DD-AE30-4184-B3A7-CBAB807C6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4677" y="5143581"/>
            <a:ext cx="2624328" cy="34766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23">
            <a:extLst>
              <a:ext uri="{FF2B5EF4-FFF2-40B4-BE49-F238E27FC236}">
                <a16:creationId xmlns:a16="http://schemas.microsoft.com/office/drawing/2014/main" xmlns="" id="{CA1F7BAF-57A3-4F79-B170-D95EF593470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51870" y="2659090"/>
            <a:ext cx="2624328" cy="180136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xmlns="" id="{0E272F39-6650-4251-818A-CAF1034A26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42320" y="4749272"/>
            <a:ext cx="2624328" cy="34766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xmlns="" id="{F2E24AEA-7B80-4897-A646-36D3F07A3E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42320" y="5143581"/>
            <a:ext cx="2624328" cy="34766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xmlns="" id="{2A98750D-61F1-4F11-81A7-783F04218E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7020" y="2659090"/>
            <a:ext cx="2624328" cy="180136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xmlns="" id="{EE32408B-5DEA-4E1C-A16B-9931CE46D4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35064" y="4749272"/>
            <a:ext cx="2624328" cy="34766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xmlns="" id="{0917A361-2187-4AB6-A1E4-6B0E4E6650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5064" y="5143581"/>
            <a:ext cx="2624328" cy="34766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23">
            <a:extLst>
              <a:ext uri="{FF2B5EF4-FFF2-40B4-BE49-F238E27FC236}">
                <a16:creationId xmlns:a16="http://schemas.microsoft.com/office/drawing/2014/main" xmlns="" id="{11DA2664-78E4-4126-9534-E718C9E877F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13391" y="2631493"/>
            <a:ext cx="2624328" cy="180136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xmlns="" id="{FD4B7AF1-C573-42D5-A6AC-9CDE36C2B5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13391" y="4749272"/>
            <a:ext cx="2624328" cy="34766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xmlns="" id="{60E2206A-3CD1-417B-82DB-28AC9CB2FC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13391" y="5143581"/>
            <a:ext cx="2624328" cy="34766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84103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62BDFDF-C29B-490D-B7E4-9135967119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E733B2E6-29D0-4249-A0A5-82013CE168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8" name="Picture 7" descr="A picture containing holding&#10;&#10;Description automatically generated">
              <a:extLst>
                <a:ext uri="{FF2B5EF4-FFF2-40B4-BE49-F238E27FC236}">
                  <a16:creationId xmlns:a16="http://schemas.microsoft.com/office/drawing/2014/main" xmlns="" id="{13AED3CD-2B31-49BC-BC04-850E0AD36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9" name="Picture 8" descr="A picture containing holding, flower&#10;&#10;Description automatically generated">
              <a:extLst>
                <a:ext uri="{FF2B5EF4-FFF2-40B4-BE49-F238E27FC236}">
                  <a16:creationId xmlns:a16="http://schemas.microsoft.com/office/drawing/2014/main" xmlns="" id="{D5FE2C96-BB8F-4A14-88E4-C871D91E2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F2C506E-3A15-4D88-8C7E-AE65D21F18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352D6351-AB6F-490B-97F2-D51C1478A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1223" y="1066800"/>
            <a:ext cx="5367527" cy="2833528"/>
          </a:xfrm>
        </p:spPr>
        <p:txBody>
          <a:bodyPr anchor="b">
            <a:normAutofit/>
          </a:bodyPr>
          <a:lstStyle/>
          <a:p>
            <a:pPr algn="l">
              <a:lnSpc>
                <a:spcPct val="100000"/>
              </a:lnSpc>
            </a:pPr>
            <a:endParaRPr lang="en-US" sz="4400" spc="120" dirty="0">
              <a:cs typeface="Posterama" panose="020B0504020200020000" pitchFamily="34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EF760311-9637-47CC-B0E7-6C8C307C6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1223" y="4074784"/>
            <a:ext cx="5367526" cy="1640216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algn="l">
              <a:lnSpc>
                <a:spcPct val="110000"/>
              </a:lnSpc>
            </a:pPr>
            <a:endParaRPr lang="en-US" sz="2200" dirty="0">
              <a:cs typeface="Segoe UI Semilight" panose="020B0402040204020203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89734E01-4E64-484E-9728-EF69422CB1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3448" y="1014984"/>
            <a:ext cx="4123944" cy="2322576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xmlns="" id="{7CA897AB-A280-4B5A-BEF5-C5D11D6535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13448" y="3511296"/>
            <a:ext cx="4123944" cy="2322576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01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41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329184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3291840" cy="35226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361" y="1752600"/>
            <a:ext cx="329184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361" y="2666999"/>
            <a:ext cx="3291840" cy="35226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xmlns="" id="{17999667-FDE9-4EC7-9EF8-E64C5DA4B1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1466" y="1757319"/>
            <a:ext cx="329184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xmlns="" id="{54466FB3-35A6-4045-8C46-5F6399D7B4C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466" y="2671718"/>
            <a:ext cx="3291840" cy="35226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477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BABF38A-8A0D-492E-BD20-6CF4D46B5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xmlns="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8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46" r:id="rId4"/>
    <p:sldLayoutId id="2147483734" r:id="rId5"/>
    <p:sldLayoutId id="2147483753" r:id="rId6"/>
    <p:sldLayoutId id="2147483752" r:id="rId7"/>
    <p:sldLayoutId id="2147483737" r:id="rId8"/>
    <p:sldLayoutId id="2147483750" r:id="rId9"/>
    <p:sldLayoutId id="2147483745" r:id="rId10"/>
    <p:sldLayoutId id="2147483751" r:id="rId11"/>
    <p:sldLayoutId id="2147483733" r:id="rId12"/>
    <p:sldLayoutId id="2147483744" r:id="rId13"/>
    <p:sldLayoutId id="2147483736" r:id="rId14"/>
    <p:sldLayoutId id="2147483739" r:id="rId15"/>
    <p:sldLayoutId id="2147483740" r:id="rId16"/>
    <p:sldLayoutId id="2147483741" r:id="rId17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0DDE03-5881-4143-92C0-900FD2200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5116" y="2286000"/>
            <a:ext cx="9976282" cy="1666239"/>
          </a:xfrm>
        </p:spPr>
        <p:txBody>
          <a:bodyPr/>
          <a:lstStyle/>
          <a:p>
            <a:pPr algn="ctr"/>
            <a:r>
              <a:rPr lang="en-GB" dirty="0"/>
              <a:t>Assured Contract Farming System for Stable Market Access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6726D00-6671-49B9-B158-E8FE9A3057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3840" y="4856480"/>
            <a:ext cx="2067558" cy="858520"/>
          </a:xfrm>
        </p:spPr>
        <p:txBody>
          <a:bodyPr>
            <a:normAutofit/>
          </a:bodyPr>
          <a:lstStyle/>
          <a:p>
            <a:pPr algn="r"/>
            <a:r>
              <a:rPr lang="en-US" sz="1600" u="sng" dirty="0" smtClean="0"/>
              <a:t>Date of submission</a:t>
            </a:r>
          </a:p>
          <a:p>
            <a:pPr algn="r"/>
            <a:r>
              <a:rPr lang="en-US" sz="1400" dirty="0" smtClean="0"/>
              <a:t>07 December, 2024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32293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379" y="446780"/>
            <a:ext cx="11274612" cy="1325563"/>
          </a:xfrm>
        </p:spPr>
        <p:txBody>
          <a:bodyPr/>
          <a:lstStyle/>
          <a:p>
            <a:r>
              <a:rPr lang="en-GB" dirty="0" smtClean="0"/>
              <a:t>User Interface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538" y="1772343"/>
            <a:ext cx="5532319" cy="823912"/>
          </a:xfrm>
        </p:spPr>
        <p:txBody>
          <a:bodyPr/>
          <a:lstStyle/>
          <a:p>
            <a:pPr algn="ctr"/>
            <a:r>
              <a:rPr lang="en-IN" dirty="0"/>
              <a:t>Farmer's Dashboard.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2" y="2872334"/>
            <a:ext cx="5925614" cy="333315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6513" y="1772343"/>
            <a:ext cx="5563325" cy="804169"/>
          </a:xfrm>
        </p:spPr>
        <p:txBody>
          <a:bodyPr/>
          <a:lstStyle/>
          <a:p>
            <a:pPr algn="ctr"/>
            <a:r>
              <a:rPr lang="en-IN" dirty="0"/>
              <a:t>Buyer's Dashboard.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64297"/>
            <a:ext cx="5939902" cy="3341194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xmlns="" id="{447708B8-0261-4F63-A150-F20B767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8640" y="6319520"/>
            <a:ext cx="7813040" cy="462281"/>
          </a:xfrm>
        </p:spPr>
        <p:txBody>
          <a:bodyPr/>
          <a:lstStyle/>
          <a:p>
            <a:r>
              <a:rPr lang="en-GB" sz="1000" dirty="0"/>
              <a:t>Assured Contract Farming System for Stable Market Access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58766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User Interface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Listing Crops</a:t>
            </a:r>
            <a:endParaRPr lang="en-IN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Browse Crops</a:t>
            </a:r>
            <a:endParaRPr lang="en-IN" sz="2800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64297"/>
            <a:ext cx="5943936" cy="3343463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11</a:t>
            </a:fld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8" y="2872334"/>
            <a:ext cx="5929648" cy="3335426"/>
          </a:xfr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xmlns="" id="{447708B8-0261-4F63-A150-F20B767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8640" y="6319520"/>
            <a:ext cx="7813040" cy="462281"/>
          </a:xfrm>
        </p:spPr>
        <p:txBody>
          <a:bodyPr/>
          <a:lstStyle/>
          <a:p>
            <a:r>
              <a:rPr lang="en-GB" sz="1000" dirty="0"/>
              <a:t>Assured Contract Farming System for Stable Market Access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24245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94" y="223082"/>
            <a:ext cx="11274612" cy="1325563"/>
          </a:xfrm>
        </p:spPr>
        <p:txBody>
          <a:bodyPr/>
          <a:lstStyle/>
          <a:p>
            <a:r>
              <a:rPr lang="en-IN" dirty="0"/>
              <a:t>User Interface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270" y="1513377"/>
            <a:ext cx="11274612" cy="823912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Contracts table for Farmer’s and Buyer’s</a:t>
            </a:r>
            <a:endParaRPr lang="en-IN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" y="2872334"/>
            <a:ext cx="5926554" cy="3333686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64297"/>
            <a:ext cx="5919186" cy="3329541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xmlns="" id="{447708B8-0261-4F63-A150-F20B767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8640" y="6319520"/>
            <a:ext cx="7813040" cy="462281"/>
          </a:xfrm>
        </p:spPr>
        <p:txBody>
          <a:bodyPr/>
          <a:lstStyle/>
          <a:p>
            <a:r>
              <a:rPr lang="en-GB" sz="1000" dirty="0"/>
              <a:t>Assured Contract Farming System for Stable Market Access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8133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User Interface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200" dirty="0" smtClean="0"/>
              <a:t>Add Payment Details</a:t>
            </a:r>
            <a:endParaRPr lang="en-IN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22120"/>
            <a:ext cx="5561106" cy="823912"/>
          </a:xfrm>
        </p:spPr>
        <p:txBody>
          <a:bodyPr>
            <a:normAutofit/>
          </a:bodyPr>
          <a:lstStyle/>
          <a:p>
            <a:pPr algn="ctr"/>
            <a:r>
              <a:rPr lang="en-GB" sz="3200" dirty="0" smtClean="0"/>
              <a:t>Making Payments</a:t>
            </a:r>
            <a:endParaRPr lang="en-IN" sz="320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64297"/>
            <a:ext cx="5889943" cy="3313092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13</a:t>
            </a:fld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2872334"/>
            <a:ext cx="5875655" cy="3305055"/>
          </a:xfr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xmlns="" id="{447708B8-0261-4F63-A150-F20B767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8640" y="6370320"/>
            <a:ext cx="7813040" cy="462281"/>
          </a:xfrm>
        </p:spPr>
        <p:txBody>
          <a:bodyPr/>
          <a:lstStyle/>
          <a:p>
            <a:r>
              <a:rPr lang="en-GB" sz="1000" dirty="0"/>
              <a:t>Assured Contract Farming System for Stable Market Access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37691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8694" y="4201795"/>
            <a:ext cx="5532319" cy="1452880"/>
          </a:xfrm>
        </p:spPr>
        <p:txBody>
          <a:bodyPr>
            <a:normAutofit/>
          </a:bodyPr>
          <a:lstStyle/>
          <a:p>
            <a:r>
              <a:rPr lang="en-GB" b="1" u="sng" dirty="0"/>
              <a:t>Under the Guidance of </a:t>
            </a:r>
          </a:p>
          <a:p>
            <a:r>
              <a:rPr lang="en-GB" dirty="0" err="1" smtClean="0"/>
              <a:t>Mrs</a:t>
            </a:r>
            <a:r>
              <a:rPr lang="en-GB" dirty="0" err="1"/>
              <a:t>.</a:t>
            </a:r>
            <a:r>
              <a:rPr lang="en-GB" dirty="0"/>
              <a:t> </a:t>
            </a:r>
            <a:r>
              <a:rPr lang="en-GB" dirty="0" err="1"/>
              <a:t>Prathyusha</a:t>
            </a:r>
            <a:r>
              <a:rPr lang="en-GB" dirty="0"/>
              <a:t> mam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75600" y="4134962"/>
            <a:ext cx="4216400" cy="2229485"/>
          </a:xfrm>
        </p:spPr>
        <p:txBody>
          <a:bodyPr>
            <a:normAutofit/>
          </a:bodyPr>
          <a:lstStyle/>
          <a:p>
            <a:r>
              <a:rPr lang="en-US" b="1" u="sng" dirty="0"/>
              <a:t>Presented By </a:t>
            </a:r>
          </a:p>
          <a:p>
            <a:r>
              <a:rPr lang="en-US" dirty="0" err="1"/>
              <a:t>Prashanth</a:t>
            </a:r>
            <a:r>
              <a:rPr lang="en-US" dirty="0"/>
              <a:t> [B201068]</a:t>
            </a:r>
          </a:p>
          <a:p>
            <a:r>
              <a:rPr lang="en-US" dirty="0" err="1"/>
              <a:t>Srinadh</a:t>
            </a:r>
            <a:r>
              <a:rPr lang="en-US" dirty="0"/>
              <a:t> </a:t>
            </a:r>
            <a:r>
              <a:rPr lang="en-US" dirty="0" smtClean="0"/>
              <a:t>[B200722</a:t>
            </a:r>
            <a:r>
              <a:rPr lang="en-US" dirty="0"/>
              <a:t>]</a:t>
            </a:r>
          </a:p>
          <a:p>
            <a:r>
              <a:rPr lang="en-US" dirty="0"/>
              <a:t>Ramesh [B200571]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xmlns="" id="{447708B8-0261-4F63-A150-F20B767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8640" y="6390640"/>
            <a:ext cx="7813040" cy="462281"/>
          </a:xfrm>
        </p:spPr>
        <p:txBody>
          <a:bodyPr/>
          <a:lstStyle/>
          <a:p>
            <a:r>
              <a:rPr lang="en-GB" sz="1000" dirty="0"/>
              <a:t>Assured Contract Farming System for Stable Market Access</a:t>
            </a:r>
            <a:endParaRPr lang="en-US" sz="1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60" y="913765"/>
            <a:ext cx="6776720" cy="353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32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C71F5DD0-1F4C-45C4-8BEC-33AB4B47B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192"/>
            <a:ext cx="4953000" cy="1737449"/>
          </a:xfrm>
        </p:spPr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47708B8-0261-4F63-A150-F20B767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8640" y="6319520"/>
            <a:ext cx="7813040" cy="462281"/>
          </a:xfrm>
        </p:spPr>
        <p:txBody>
          <a:bodyPr/>
          <a:lstStyle/>
          <a:p>
            <a:r>
              <a:rPr lang="en-GB" sz="1000" dirty="0"/>
              <a:t>Assured Contract Farming System for Stable Market Access</a:t>
            </a:r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EA21BC8-8853-41B4-91F9-DD94F7939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 noChangeArrowheads="1"/>
          </p:cNvSpPr>
          <p:nvPr>
            <p:ph idx="1"/>
          </p:nvPr>
        </p:nvSpPr>
        <p:spPr bwMode="auto">
          <a:xfrm>
            <a:off x="838200" y="2137038"/>
            <a:ext cx="10685016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3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Problem Statement: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Farmers face market uncertainties and fluctuating prices.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Buyers need a reliable platform to procure agricultural products.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3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a platform to facilitate contract farming by connecting farmers and buyers. </a:t>
            </a:r>
          </a:p>
        </p:txBody>
      </p:sp>
    </p:spTree>
    <p:extLst>
      <p:ext uri="{BB962C8B-B14F-4D97-AF65-F5344CB8AC3E}">
        <p14:creationId xmlns:p14="http://schemas.microsoft.com/office/powerpoint/2010/main" val="1703968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5BB7C9-365A-47FF-90E1-6016251BB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4953000" cy="1308718"/>
          </a:xfrm>
        </p:spPr>
        <p:txBody>
          <a:bodyPr/>
          <a:lstStyle/>
          <a:p>
            <a:r>
              <a:rPr lang="en-IN" dirty="0"/>
              <a:t>Objectives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C2688BC-7E88-411A-A72F-BA96A981D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142999" y="3013244"/>
            <a:ext cx="10078375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Provide farmers with stable market access.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Enable buyers to procure quality produce securely.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Ensure transparency in payments and contract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Deliver market insights to farmers for better decision-making. 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xmlns="" id="{447708B8-0261-4F63-A150-F20B767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8640" y="6319520"/>
            <a:ext cx="7813040" cy="462281"/>
          </a:xfrm>
        </p:spPr>
        <p:txBody>
          <a:bodyPr/>
          <a:lstStyle/>
          <a:p>
            <a:r>
              <a:rPr lang="en-GB" sz="1000" dirty="0"/>
              <a:t>Assured Contract Farming System for Stable Market Access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05158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EA6424-35BF-4DF1-BD71-2A332E958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559" y="358068"/>
            <a:ext cx="9572303" cy="1177769"/>
          </a:xfrm>
        </p:spPr>
        <p:txBody>
          <a:bodyPr/>
          <a:lstStyle/>
          <a:p>
            <a:pPr algn="l"/>
            <a:r>
              <a:rPr lang="en-IN" b="1" dirty="0"/>
              <a:t>Project Scope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217540A-297E-4B3C-90A4-CC9A4413C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710" y="2022728"/>
            <a:ext cx="10200443" cy="4456590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Modules</a:t>
            </a:r>
            <a:r>
              <a:rPr lang="en-GB" dirty="0" smtClean="0"/>
              <a:t>: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GB" dirty="0" smtClean="0"/>
              <a:t>User </a:t>
            </a:r>
            <a:r>
              <a:rPr lang="en-GB" dirty="0"/>
              <a:t>Management (Farmers and Buyers).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GB" dirty="0"/>
              <a:t>Contract Management (Creation, Negotiation, Signing).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GB" dirty="0"/>
              <a:t>Payment Processing (Secure and Escrow Payments).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GB" dirty="0"/>
              <a:t>Market Insights (Analytics and Pricing Trends).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GB" dirty="0"/>
              <a:t>Notifications and Messaging.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xmlns="" id="{447708B8-0261-4F63-A150-F20B76787537}"/>
              </a:ext>
            </a:extLst>
          </p:cNvPr>
          <p:cNvSpPr txBox="1">
            <a:spLocks/>
          </p:cNvSpPr>
          <p:nvPr/>
        </p:nvSpPr>
        <p:spPr>
          <a:xfrm>
            <a:off x="2905760" y="6456679"/>
            <a:ext cx="6441440" cy="40132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00" dirty="0" smtClean="0"/>
              <a:t>Assured Contract Farming System for Stable Market Access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66736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49D5D2-DF17-48BE-9B8D-D30FA1D97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IN" dirty="0"/>
              <a:t>System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FBE9EC0-9538-4165-858A-443630651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2217540A-297E-4B3C-90A4-CC9A4413C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881" y="2397788"/>
            <a:ext cx="11274425" cy="4216075"/>
          </a:xfrm>
        </p:spPr>
        <p:txBody>
          <a:bodyPr>
            <a:normAutofit/>
          </a:bodyPr>
          <a:lstStyle/>
          <a:p>
            <a:r>
              <a:rPr lang="en-IN" dirty="0"/>
              <a:t>Diagram showcasing</a:t>
            </a:r>
            <a:r>
              <a:rPr lang="en-IN" dirty="0" smtClean="0"/>
              <a:t>:</a:t>
            </a:r>
          </a:p>
          <a:p>
            <a:pPr marL="0" indent="0">
              <a:buNone/>
            </a:pPr>
            <a:r>
              <a:rPr lang="en-IN" dirty="0" smtClean="0"/>
              <a:t>	Client </a:t>
            </a:r>
            <a:r>
              <a:rPr lang="en-IN" dirty="0"/>
              <a:t>(Browser) → Presentation Layer (HTML/CSS/JS</a:t>
            </a:r>
            <a:r>
              <a:rPr lang="en-IN" dirty="0" smtClean="0"/>
              <a:t>).</a:t>
            </a:r>
          </a:p>
          <a:p>
            <a:pPr marL="0" indent="0">
              <a:buNone/>
            </a:pPr>
            <a:r>
              <a:rPr lang="en-GB" dirty="0" smtClean="0"/>
              <a:t>	Application </a:t>
            </a:r>
            <a:r>
              <a:rPr lang="en-GB" dirty="0"/>
              <a:t>Layer (JSP, Servlets) → Business Logic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r>
              <a:rPr lang="en-IN" dirty="0" smtClean="0"/>
              <a:t>	Database </a:t>
            </a:r>
            <a:r>
              <a:rPr lang="en-IN" dirty="0"/>
              <a:t>Layer (MySQL) → Data Storage</a:t>
            </a:r>
            <a:r>
              <a:rPr lang="en-IN" dirty="0" smtClean="0"/>
              <a:t>.</a:t>
            </a:r>
          </a:p>
          <a:p>
            <a:r>
              <a:rPr lang="en-GB" dirty="0"/>
              <a:t>Mention MVC architecture for modularity.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xmlns="" id="{447708B8-0261-4F63-A150-F20B767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8640" y="6319520"/>
            <a:ext cx="7813040" cy="462281"/>
          </a:xfrm>
        </p:spPr>
        <p:txBody>
          <a:bodyPr/>
          <a:lstStyle/>
          <a:p>
            <a:r>
              <a:rPr lang="en-GB" sz="1000" dirty="0"/>
              <a:t>Assured Contract Farming System for Stable Market Access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35429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C65114-0355-4D19-9113-93130B3EC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1223" y="1066800"/>
            <a:ext cx="5367527" cy="1028330"/>
          </a:xfrm>
        </p:spPr>
        <p:txBody>
          <a:bodyPr/>
          <a:lstStyle/>
          <a:p>
            <a:r>
              <a:rPr lang="en-IN" dirty="0"/>
              <a:t>Key Features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714A52A-BBC9-424C-B7FC-90581F09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2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071563" y="2201743"/>
            <a:ext cx="8800406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Farmers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dirty="0">
                <a:latin typeface="Arial" panose="020B0604020202020204" pitchFamily="34" charset="0"/>
              </a:rPr>
              <a:t>	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List crops with quantity, price, and location.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Accept or reject purchase requests.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Buyers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Browse crops and create contracts.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View purchased contracts and make payments.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Admin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Monitor system activities and manage users.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xmlns="" id="{447708B8-0261-4F63-A150-F20B767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8640" y="6319520"/>
            <a:ext cx="7813040" cy="462281"/>
          </a:xfrm>
        </p:spPr>
        <p:txBody>
          <a:bodyPr/>
          <a:lstStyle/>
          <a:p>
            <a:r>
              <a:rPr lang="en-GB" dirty="0"/>
              <a:t>Assured Contract Farming System for Stable Market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63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65E966C-348A-4612-AA0F-4CB332FE5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Details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99259CF-F779-4F57-B3F6-BE1837D9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Rectangle 1"/>
          <p:cNvSpPr>
            <a:spLocks noGrp="1" noChangeArrowheads="1"/>
          </p:cNvSpPr>
          <p:nvPr>
            <p:ph type="body" sz="quarter" idx="17"/>
          </p:nvPr>
        </p:nvSpPr>
        <p:spPr bwMode="auto">
          <a:xfrm>
            <a:off x="458694" y="1534467"/>
            <a:ext cx="10815947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Technologies Used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Frontend: HTML, CSS, JavaScript.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Backend: JSP, Java Servlets.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Database: MySQL.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Tools: V</a:t>
            </a:r>
            <a:r>
              <a:rPr lang="en-US" sz="3200" dirty="0" smtClean="0">
                <a:latin typeface="Arial" panose="020B0604020202020204" pitchFamily="34" charset="0"/>
              </a:rPr>
              <a:t>S Code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Apache Tomcat.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Functionalities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Registration and Login.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Dashboards for Farmers and Buyers.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Payment Gateway Integration.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xmlns="" id="{447708B8-0261-4F63-A150-F20B767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8640" y="6319520"/>
            <a:ext cx="7813040" cy="462281"/>
          </a:xfrm>
        </p:spPr>
        <p:txBody>
          <a:bodyPr/>
          <a:lstStyle/>
          <a:p>
            <a:r>
              <a:rPr lang="en-GB" sz="1000" dirty="0"/>
              <a:t>Assured Contract Farming System for Stable Market Access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8137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94" y="445659"/>
            <a:ext cx="10895106" cy="1764881"/>
          </a:xfrm>
        </p:spPr>
        <p:txBody>
          <a:bodyPr/>
          <a:lstStyle/>
          <a:p>
            <a:r>
              <a:rPr lang="en-IN" dirty="0"/>
              <a:t>Database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8</a:t>
            </a:fld>
            <a:endParaRPr lang="en-US" dirty="0"/>
          </a:p>
        </p:txBody>
      </p:sp>
      <p:sp>
        <p:nvSpPr>
          <p:cNvPr id="17" name="Rectangle 1"/>
          <p:cNvSpPr>
            <a:spLocks noGrp="1" noChangeArrowheads="1"/>
          </p:cNvSpPr>
          <p:nvPr>
            <p:ph type="body" sz="quarter" idx="17"/>
          </p:nvPr>
        </p:nvSpPr>
        <p:spPr bwMode="auto">
          <a:xfrm>
            <a:off x="458694" y="2386452"/>
            <a:ext cx="9433464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 an ER Diagram with entities: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Users, Contracts, Payments, Market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Highlight key tables and relationships: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Users → Contracts → Payments.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xmlns="" id="{447708B8-0261-4F63-A150-F20B767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8640" y="6319520"/>
            <a:ext cx="7813040" cy="462281"/>
          </a:xfrm>
        </p:spPr>
        <p:txBody>
          <a:bodyPr/>
          <a:lstStyle/>
          <a:p>
            <a:r>
              <a:rPr lang="en-GB" sz="1000" dirty="0"/>
              <a:t>Assured Contract Farming System for Stable Market Access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47518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5B3313-3B8D-4C32-85EB-B2B95791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70" y="206109"/>
            <a:ext cx="11274612" cy="955129"/>
          </a:xfrm>
        </p:spPr>
        <p:txBody>
          <a:bodyPr/>
          <a:lstStyle/>
          <a:p>
            <a:r>
              <a:rPr lang="en-IN" dirty="0"/>
              <a:t>User Interface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E092B6D-3B16-4B06-900F-48092EB0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3859758" y="1405806"/>
            <a:ext cx="4577260" cy="490260"/>
          </a:xfrm>
        </p:spPr>
        <p:txBody>
          <a:bodyPr>
            <a:normAutofit lnSpcReduction="10000"/>
          </a:bodyPr>
          <a:lstStyle/>
          <a:p>
            <a:r>
              <a:rPr lang="en-IN" dirty="0"/>
              <a:t>Login and Registration Pages.</a:t>
            </a: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74915"/>
            <a:ext cx="5978509" cy="3362910"/>
          </a:xfrm>
        </p:spPr>
      </p:pic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2" y="2479653"/>
            <a:ext cx="5961664" cy="3353435"/>
          </a:xfr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447708B8-0261-4F63-A150-F20B7678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8640" y="6319520"/>
            <a:ext cx="7813040" cy="462281"/>
          </a:xfrm>
        </p:spPr>
        <p:txBody>
          <a:bodyPr/>
          <a:lstStyle/>
          <a:p>
            <a:r>
              <a:rPr lang="en-GB" sz="1000" dirty="0"/>
              <a:t>Assured Contract Farming System for Stable Market Access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00610160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A6A2B0-0AA5-4A3C-A463-A9815E212A83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E9A1E4C-8388-4821-B0C4-BDD29A5F03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EFF82A-2FA9-4126-8B42-749013CDAC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_DappledVTI</Template>
  <TotalTime>0</TotalTime>
  <Words>371</Words>
  <Application>Microsoft Office PowerPoint</Application>
  <PresentationFormat>Widescreen</PresentationFormat>
  <Paragraphs>104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Avenir Next LT Pro</vt:lpstr>
      <vt:lpstr>AvenirNext LT Pro Medium</vt:lpstr>
      <vt:lpstr>Calibri</vt:lpstr>
      <vt:lpstr>Posterama</vt:lpstr>
      <vt:lpstr>Sabon Next LT</vt:lpstr>
      <vt:lpstr>Segoe UI Semilight</vt:lpstr>
      <vt:lpstr>DappledVTI</vt:lpstr>
      <vt:lpstr>Assured Contract Farming System for Stable Market Access</vt:lpstr>
      <vt:lpstr>Introduction</vt:lpstr>
      <vt:lpstr>Objectives</vt:lpstr>
      <vt:lpstr>Project Scope</vt:lpstr>
      <vt:lpstr>System Architecture</vt:lpstr>
      <vt:lpstr>Key Features</vt:lpstr>
      <vt:lpstr>Implementation Details</vt:lpstr>
      <vt:lpstr>Database Design</vt:lpstr>
      <vt:lpstr>User Interface</vt:lpstr>
      <vt:lpstr>User Interface</vt:lpstr>
      <vt:lpstr>User Interface</vt:lpstr>
      <vt:lpstr>User Interface</vt:lpstr>
      <vt:lpstr>User Interface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2021-04-22T19:30:46Z</dcterms:created>
  <dcterms:modified xsi:type="dcterms:W3CDTF">2024-12-06T18:39:22Z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